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28"/>
  </p:notesMasterIdLst>
  <p:handoutMasterIdLst>
    <p:handoutMasterId r:id="rId29"/>
  </p:handoutMasterIdLst>
  <p:sldIdLst>
    <p:sldId id="364" r:id="rId2"/>
    <p:sldId id="365" r:id="rId3"/>
    <p:sldId id="378" r:id="rId4"/>
    <p:sldId id="383" r:id="rId5"/>
    <p:sldId id="384" r:id="rId6"/>
    <p:sldId id="388" r:id="rId7"/>
    <p:sldId id="385" r:id="rId8"/>
    <p:sldId id="386" r:id="rId9"/>
    <p:sldId id="387" r:id="rId10"/>
    <p:sldId id="389" r:id="rId11"/>
    <p:sldId id="390" r:id="rId12"/>
    <p:sldId id="381" r:id="rId13"/>
    <p:sldId id="391" r:id="rId14"/>
    <p:sldId id="392" r:id="rId15"/>
    <p:sldId id="393" r:id="rId16"/>
    <p:sldId id="395" r:id="rId17"/>
    <p:sldId id="405" r:id="rId18"/>
    <p:sldId id="404" r:id="rId19"/>
    <p:sldId id="398" r:id="rId20"/>
    <p:sldId id="396" r:id="rId21"/>
    <p:sldId id="397" r:id="rId22"/>
    <p:sldId id="400" r:id="rId23"/>
    <p:sldId id="401" r:id="rId24"/>
    <p:sldId id="403" r:id="rId25"/>
    <p:sldId id="407" r:id="rId26"/>
    <p:sldId id="406" r:id="rId2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1" autoAdjust="0"/>
    <p:restoredTop sz="82732" autoAdjust="0"/>
  </p:normalViewPr>
  <p:slideViewPr>
    <p:cSldViewPr snapToObjects="1">
      <p:cViewPr>
        <p:scale>
          <a:sx n="125" d="100"/>
          <a:sy n="125" d="100"/>
        </p:scale>
        <p:origin x="-952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5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3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4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3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4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nielshanson/mp_tutorial/wiki/Introduction-to-Downstream-Analysis-in-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ocs.ggplot2.org/0.9.3.1/geom_bar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mathtube.org/lecture/video/visualising-data-ggplot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gplot2.org/0.9.3.1/index.html" TargetMode="External"/><Relationship Id="rId4" Type="http://schemas.openxmlformats.org/officeDocument/2006/relationships/hyperlink" Target="http://www.cookbook-r.com/" TargetMode="External"/><Relationship Id="rId5" Type="http://schemas.openxmlformats.org/officeDocument/2006/relationships/hyperlink" Target="http://www.statmethods.net/" TargetMode="External"/><Relationship Id="rId6" Type="http://schemas.openxmlformats.org/officeDocument/2006/relationships/hyperlink" Target="http://blog.revolutionanalytics.com/2013/04/coursera-data-analysis-course-videos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r-tutor.com/r-introduc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/>
              <a:t>Downstream Analysis in R</a:t>
            </a:r>
            <a:endParaRPr lang="en-US" sz="3200" b="1" dirty="0" smtClean="0">
              <a:solidFill>
                <a:srgbClr val="002040"/>
              </a:solidFill>
              <a:latin typeface="Arial" pitchFamily="34" charset="0"/>
              <a:ea typeface="Consolas" pitchFamily="-112" charset="0"/>
              <a:cs typeface="Arial" pitchFamily="34" charset="0"/>
            </a:endParaRP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Ph.D. Candidate Bioinformatics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Wednesday, February 12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Hallam Laboratory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Hydrocarbon </a:t>
            </a:r>
            <a:r>
              <a:rPr lang="en-US" sz="1800" dirty="0" err="1" smtClean="0">
                <a:ea typeface="ＭＳ Ｐゴシック" pitchFamily="-111" charset="-128"/>
                <a:cs typeface="ＭＳ Ｐゴシック" pitchFamily="-111" charset="-128"/>
              </a:rPr>
              <a:t>MetaPathways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 Workshop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87624" y="6309320"/>
            <a:ext cx="68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linkClick r:id="rId3"/>
              </a:rPr>
              <a:t>https://github.com/nielshanson/mp_tutorial/wiki/Introduction-to-Downstream-Analysis-in-</a:t>
            </a:r>
            <a:r>
              <a:rPr lang="en-US" sz="1200" b="1" dirty="0" smtClean="0">
                <a:hlinkClick r:id="rId3"/>
              </a:rPr>
              <a:t>R</a:t>
            </a:r>
            <a:endParaRPr lang="en-US" sz="1200" b="1" dirty="0" smtClean="0"/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Data distributions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134" y="836712"/>
            <a:ext cx="79208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hist</a:t>
            </a:r>
            <a:r>
              <a:rPr lang="en-US" dirty="0" smtClean="0"/>
              <a:t> and density to check distribution of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1304" y="1869981"/>
            <a:ext cx="7110765" cy="283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par(</a:t>
            </a:r>
            <a:r>
              <a:rPr lang="en-US" dirty="0" err="1">
                <a:latin typeface="Courier"/>
                <a:cs typeface="Courier"/>
              </a:rPr>
              <a:t>mfrow</a:t>
            </a:r>
            <a:r>
              <a:rPr lang="en-US" dirty="0">
                <a:latin typeface="Courier"/>
                <a:cs typeface="Courier"/>
              </a:rPr>
              <a:t>=c(2,3)</a:t>
            </a:r>
            <a:r>
              <a:rPr lang="en-US" dirty="0" smtClean="0">
                <a:latin typeface="Courier"/>
                <a:cs typeface="Courier"/>
              </a:rPr>
              <a:t>) # ready to six images 2x3</a:t>
            </a:r>
            <a:endParaRPr lang="en-US" dirty="0">
              <a:latin typeface="Courier"/>
              <a:cs typeface="Courier"/>
            </a:endParaRP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 &lt;- </a:t>
            </a:r>
            <a:r>
              <a:rPr lang="en-US" dirty="0" err="1">
                <a:latin typeface="Courier"/>
                <a:cs typeface="Courier"/>
              </a:rPr>
              <a:t>as.matrix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hist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hist</a:t>
            </a:r>
            <a:r>
              <a:rPr lang="en-US" dirty="0">
                <a:latin typeface="Courier"/>
                <a:cs typeface="Courier"/>
              </a:rPr>
              <a:t>(log(pathways_wide.matrix+1))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hist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sqrt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plot(density(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plot(density(log(pathways_wide.matrix+1)))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plot(density(</a:t>
            </a:r>
            <a:r>
              <a:rPr lang="en-US" dirty="0" err="1">
                <a:latin typeface="Courier"/>
                <a:cs typeface="Courier"/>
              </a:rPr>
              <a:t>sqrt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par(</a:t>
            </a:r>
            <a:r>
              <a:rPr lang="en-US" dirty="0" err="1">
                <a:latin typeface="Courier"/>
                <a:cs typeface="Courier"/>
              </a:rPr>
              <a:t>mfrow</a:t>
            </a:r>
            <a:r>
              <a:rPr lang="en-US" dirty="0">
                <a:latin typeface="Courier"/>
                <a:cs typeface="Courier"/>
              </a:rPr>
              <a:t>=c(1,1)</a:t>
            </a:r>
            <a:r>
              <a:rPr lang="en-US" dirty="0" smtClean="0">
                <a:latin typeface="Courier"/>
                <a:cs typeface="Courier"/>
              </a:rPr>
              <a:t>) # need to set back to 1x1 at end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3408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/>
              <a:t>Data distributions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98024"/>
            <a:ext cx="6238272" cy="540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2204864"/>
            <a:ext cx="69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2686" y="4797152"/>
            <a:ext cx="106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density()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6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67544" y="2957932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“Long” Table Format</a:t>
            </a:r>
            <a:endParaRPr lang="en-US" sz="24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435307"/>
              </p:ext>
            </p:extLst>
          </p:nvPr>
        </p:nvGraphicFramePr>
        <p:xfrm>
          <a:off x="394936" y="1556792"/>
          <a:ext cx="4320480" cy="1219199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28803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27584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ggplot2</a:t>
            </a:r>
            <a:endParaRPr lang="en-US" sz="2400" b="1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03920" y="884116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“Wide” Table Format</a:t>
            </a:r>
            <a:endParaRPr lang="en-US" sz="24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71867"/>
              </p:ext>
            </p:extLst>
          </p:nvPr>
        </p:nvGraphicFramePr>
        <p:xfrm>
          <a:off x="394936" y="3501008"/>
          <a:ext cx="4572000" cy="3047999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524000"/>
                <a:gridCol w="1524000"/>
                <a:gridCol w="1524000"/>
              </a:tblGrid>
              <a:tr h="1607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value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taxa3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taxa3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92832" y="1556792"/>
            <a:ext cx="389977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Good for clustering with </a:t>
            </a:r>
            <a:r>
              <a:rPr lang="en-US" dirty="0" err="1" smtClean="0"/>
              <a:t>hclust</a:t>
            </a:r>
            <a:r>
              <a:rPr lang="en-US" dirty="0" smtClean="0"/>
              <a:t>(), </a:t>
            </a:r>
            <a:r>
              <a:rPr lang="en-US" dirty="0" err="1" smtClean="0"/>
              <a:t>pvclust</a:t>
            </a:r>
            <a:r>
              <a:rPr lang="en-US" dirty="0" smtClean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Also valuable to know the transpose </a:t>
            </a:r>
            <a:r>
              <a:rPr lang="en-US" dirty="0" smtClean="0">
                <a:latin typeface="Courier"/>
                <a:cs typeface="Courier"/>
              </a:rPr>
              <a:t>t()</a:t>
            </a:r>
            <a:r>
              <a:rPr lang="en-US" dirty="0" smtClean="0"/>
              <a:t> </a:t>
            </a:r>
            <a:r>
              <a:rPr lang="en-US" dirty="0" err="1" smtClean="0"/>
              <a:t>fxn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to have taxa in some kind of acceptable order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92832" y="3512540"/>
            <a:ext cx="3899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Good for plotting in visualization libraries </a:t>
            </a:r>
            <a:r>
              <a:rPr lang="en-US" dirty="0" err="1" smtClean="0">
                <a:latin typeface="Courier"/>
                <a:cs typeface="Courier"/>
              </a:rPr>
              <a:t>ggplot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 and</a:t>
            </a:r>
            <a:br>
              <a:rPr lang="en-US" dirty="0" smtClean="0"/>
            </a:br>
            <a:r>
              <a:rPr lang="en-US" dirty="0" smtClean="0">
                <a:latin typeface="Courier"/>
                <a:cs typeface="Courier"/>
              </a:rPr>
              <a:t>lattice() </a:t>
            </a:r>
            <a:r>
              <a:rPr lang="en-US" dirty="0" smtClean="0">
                <a:latin typeface="Arial"/>
                <a:cs typeface="Arial"/>
              </a:rPr>
              <a:t>which need to be classified as a </a:t>
            </a:r>
            <a:r>
              <a:rPr lang="en-US" i="1" dirty="0" smtClean="0">
                <a:latin typeface="Arial"/>
                <a:cs typeface="Arial"/>
              </a:rPr>
              <a:t>measured</a:t>
            </a:r>
            <a:r>
              <a:rPr lang="en-US" dirty="0" smtClean="0">
                <a:latin typeface="Arial"/>
                <a:cs typeface="Arial"/>
              </a:rPr>
              <a:t> or </a:t>
            </a:r>
            <a:r>
              <a:rPr lang="en-US" i="1" dirty="0" smtClean="0">
                <a:latin typeface="Arial"/>
                <a:cs typeface="Arial"/>
              </a:rPr>
              <a:t>categorical</a:t>
            </a:r>
            <a:r>
              <a:rPr lang="en-US" dirty="0" smtClean="0">
                <a:latin typeface="Arial"/>
                <a:cs typeface="Arial"/>
              </a:rPr>
              <a:t> variable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592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wide to long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1493" y="908720"/>
            <a:ext cx="756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To prepare to use </a:t>
            </a:r>
            <a:r>
              <a:rPr lang="en-US" i="1" dirty="0" smtClean="0"/>
              <a:t>ggplot</a:t>
            </a:r>
            <a:r>
              <a:rPr lang="en-US" i="1" dirty="0"/>
              <a:t>2</a:t>
            </a:r>
            <a:r>
              <a:rPr lang="en-US" dirty="0" smtClean="0"/>
              <a:t> and </a:t>
            </a:r>
            <a:r>
              <a:rPr lang="en-US" i="1" dirty="0" smtClean="0"/>
              <a:t>lattice</a:t>
            </a:r>
            <a:r>
              <a:rPr lang="en-US" dirty="0" smtClean="0"/>
              <a:t> packages. We are going to transform our wide table to a long table format using </a:t>
            </a:r>
            <a:r>
              <a:rPr lang="en-US" b="1" dirty="0" smtClean="0"/>
              <a:t>melt() </a:t>
            </a:r>
            <a:r>
              <a:rPr lang="en-US" dirty="0" smtClean="0"/>
              <a:t>from the </a:t>
            </a:r>
            <a:r>
              <a:rPr lang="en-US" i="1" dirty="0" smtClean="0"/>
              <a:t>reshape2</a:t>
            </a:r>
            <a:r>
              <a:rPr lang="en-US" dirty="0" smtClean="0"/>
              <a:t> package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2037120"/>
            <a:ext cx="8820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add pathways from </a:t>
            </a:r>
            <a:r>
              <a:rPr lang="en-US" sz="1400" dirty="0" err="1">
                <a:latin typeface="Courier"/>
                <a:cs typeface="Courier"/>
              </a:rPr>
              <a:t>rowsnames</a:t>
            </a:r>
            <a:r>
              <a:rPr lang="en-US" sz="1400" dirty="0">
                <a:latin typeface="Courier"/>
                <a:cs typeface="Courier"/>
              </a:rPr>
              <a:t> to matrix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pathways_wide$pwy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go from wide to long table format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b="1" dirty="0">
                <a:latin typeface="Courier"/>
                <a:cs typeface="Courier"/>
              </a:rPr>
              <a:t>melt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latin typeface="Courier"/>
                <a:cs typeface="Courier"/>
              </a:rPr>
              <a:t>colnames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)[2] = "</a:t>
            </a:r>
            <a:r>
              <a:rPr lang="en-US" sz="1400" dirty="0" err="1" smtClean="0">
                <a:latin typeface="Courier"/>
                <a:cs typeface="Courier"/>
              </a:rPr>
              <a:t>samp</a:t>
            </a:r>
            <a:r>
              <a:rPr lang="en-US" sz="1400" dirty="0" smtClean="0">
                <a:latin typeface="Courier"/>
                <a:cs typeface="Courier"/>
              </a:rPr>
              <a:t>”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 &lt;- sub("X","", </a:t>
            </a:r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add long pathway names </a:t>
            </a:r>
          </a:p>
          <a:p>
            <a:r>
              <a:rPr lang="en-US" sz="1400" dirty="0">
                <a:latin typeface="Courier"/>
                <a:cs typeface="Courier"/>
              </a:rPr>
              <a:t>meta_17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pathways_long$pwy_long</a:t>
            </a:r>
            <a:r>
              <a:rPr lang="en-US" sz="1400" dirty="0">
                <a:latin typeface="Courier"/>
                <a:cs typeface="Courier"/>
              </a:rPr>
              <a:t> = meta_17[pathways_long$pwy,1]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download </a:t>
            </a:r>
            <a:r>
              <a:rPr lang="en-US" sz="1400" dirty="0" err="1">
                <a:latin typeface="Courier"/>
                <a:cs typeface="Courier"/>
              </a:rPr>
              <a:t>metacyc</a:t>
            </a:r>
            <a:r>
              <a:rPr lang="en-US" sz="1400" dirty="0">
                <a:latin typeface="Courier"/>
                <a:cs typeface="Courier"/>
              </a:rPr>
              <a:t> hierarchy &amp; level the factors</a:t>
            </a:r>
          </a:p>
          <a:p>
            <a:r>
              <a:rPr lang="en-US" sz="1400" dirty="0">
                <a:latin typeface="Courier"/>
                <a:cs typeface="Courier"/>
              </a:rPr>
              <a:t>meta_17_hier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("../files/meta_17_hierarchy.txt",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header=F,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>
                <a:latin typeface="Courier"/>
                <a:cs typeface="Courier"/>
              </a:rPr>
              <a:t>meta_17_hier$V3 &lt;- factor(meta_17_hier$V3, levels=unique(meta_17_hier$V3))</a:t>
            </a:r>
          </a:p>
          <a:p>
            <a:r>
              <a:rPr lang="en-US" sz="1400" dirty="0">
                <a:latin typeface="Courier"/>
                <a:cs typeface="Courier"/>
              </a:rPr>
              <a:t>meta_17_hier$V4 &lt;- factor(meta_17_hier$V4, levels=unique(meta_17_hier$V4))</a:t>
            </a:r>
          </a:p>
          <a:p>
            <a:r>
              <a:rPr lang="en-US" sz="1400" dirty="0">
                <a:latin typeface="Courier"/>
                <a:cs typeface="Courier"/>
              </a:rPr>
              <a:t>meta_17_hier$V5 &lt;- factor(meta_17_hier$V5, levels=unique(meta_17_hier$V5)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665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wide to long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add pathways from </a:t>
            </a:r>
            <a:r>
              <a:rPr lang="en-US" sz="1400" dirty="0" err="1">
                <a:latin typeface="Courier"/>
                <a:cs typeface="Courier"/>
              </a:rPr>
              <a:t>rowsnames</a:t>
            </a:r>
            <a:r>
              <a:rPr lang="en-US" sz="1400" dirty="0">
                <a:latin typeface="Courier"/>
                <a:cs typeface="Courier"/>
              </a:rPr>
              <a:t> to matrix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pathways_wide$pwy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latin typeface="Courier"/>
                <a:cs typeface="Courier"/>
              </a:rPr>
              <a:t># go from wide to long table format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melt(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latin typeface="Courier"/>
                <a:cs typeface="Courier"/>
              </a:rPr>
              <a:t>colnames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)[2] = "</a:t>
            </a:r>
            <a:r>
              <a:rPr lang="en-US" sz="1400" dirty="0" err="1" smtClean="0">
                <a:latin typeface="Courier"/>
                <a:cs typeface="Courier"/>
              </a:rPr>
              <a:t>samp</a:t>
            </a:r>
            <a:r>
              <a:rPr lang="en-US" sz="1400" dirty="0" smtClean="0">
                <a:latin typeface="Courier"/>
                <a:cs typeface="Courier"/>
              </a:rPr>
              <a:t>”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 &lt;- sub("X","", </a:t>
            </a:r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add long pathway names </a:t>
            </a:r>
          </a:p>
          <a:p>
            <a:r>
              <a:rPr lang="en-US" sz="1400" dirty="0">
                <a:latin typeface="Courier"/>
                <a:cs typeface="Courier"/>
              </a:rPr>
              <a:t>meta_17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pathways_long$pwy_long</a:t>
            </a:r>
            <a:r>
              <a:rPr lang="en-US" sz="1400" dirty="0">
                <a:latin typeface="Courier"/>
                <a:cs typeface="Courier"/>
              </a:rPr>
              <a:t> = meta_17[pathways_long$pwy,1]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download </a:t>
            </a:r>
            <a:r>
              <a:rPr lang="en-US" sz="1400" dirty="0" err="1">
                <a:latin typeface="Courier"/>
                <a:cs typeface="Courier"/>
              </a:rPr>
              <a:t>metacyc</a:t>
            </a:r>
            <a:r>
              <a:rPr lang="en-US" sz="1400" dirty="0">
                <a:latin typeface="Courier"/>
                <a:cs typeface="Courier"/>
              </a:rPr>
              <a:t> hierarchy &amp; level the factors</a:t>
            </a:r>
          </a:p>
          <a:p>
            <a:r>
              <a:rPr lang="en-US" sz="1400" dirty="0">
                <a:latin typeface="Courier"/>
                <a:cs typeface="Courier"/>
              </a:rPr>
              <a:t>meta_17_hier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("../files/meta_17_hierarchy.txt",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header=F,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>
                <a:latin typeface="Courier"/>
                <a:cs typeface="Courier"/>
              </a:rPr>
              <a:t>meta_17_hier$V3 &lt;- factor(meta_17_hier$V3, levels=unique(meta_17_hier$V3))</a:t>
            </a:r>
          </a:p>
          <a:p>
            <a:r>
              <a:rPr lang="en-US" sz="1400" dirty="0">
                <a:latin typeface="Courier"/>
                <a:cs typeface="Courier"/>
              </a:rPr>
              <a:t>meta_17_hier$V4 &lt;- factor(meta_17_hier$V4, levels=unique(meta_17_hier$V4))</a:t>
            </a:r>
          </a:p>
          <a:p>
            <a:r>
              <a:rPr lang="en-US" sz="1400" dirty="0">
                <a:latin typeface="Courier"/>
                <a:cs typeface="Courier"/>
              </a:rPr>
              <a:t>meta_17_hier$V5 &lt;- factor(meta_17_hier$V5, levels=unique(meta_17_hier$V5)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0130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wide to long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4401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add additional pathway levels </a:t>
            </a:r>
          </a:p>
          <a:p>
            <a:r>
              <a:rPr lang="en-US" sz="1400" dirty="0">
                <a:latin typeface="Courier"/>
                <a:cs typeface="Courier"/>
              </a:rPr>
              <a:t>pwy_level1 &lt;- meta_17_hier[pathways_long$pwy,2]</a:t>
            </a:r>
          </a:p>
          <a:p>
            <a:r>
              <a:rPr lang="en-US" sz="1400" dirty="0">
                <a:latin typeface="Courier"/>
                <a:cs typeface="Courier"/>
              </a:rPr>
              <a:t>pwy_level2 &lt;- meta_17_hier[pathways_long$pwy,3]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cbind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pwy_level1)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cbind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pwy_level2)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small correction for pathways not found in hierarchy</a:t>
            </a:r>
          </a:p>
          <a:p>
            <a:r>
              <a:rPr lang="en-US" sz="1400" dirty="0">
                <a:latin typeface="Courier"/>
                <a:cs typeface="Courier"/>
              </a:rPr>
              <a:t>missing &lt;- </a:t>
            </a:r>
            <a:r>
              <a:rPr lang="en-US" sz="1400" dirty="0" err="1">
                <a:latin typeface="Courier"/>
                <a:cs typeface="Courier"/>
              </a:rPr>
              <a:t>setdiff</a:t>
            </a:r>
            <a:r>
              <a:rPr lang="en-US" sz="1400" dirty="0">
                <a:latin typeface="Courier"/>
                <a:cs typeface="Courier"/>
              </a:rPr>
              <a:t>(unique(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),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(meta_17_hier))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[!(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 %in% missing),]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order pathways first by level V3 and then by V4</a:t>
            </a:r>
          </a:p>
          <a:p>
            <a:r>
              <a:rPr lang="en-US" sz="1400" dirty="0" err="1">
                <a:latin typeface="Courier"/>
                <a:cs typeface="Courier"/>
              </a:rPr>
              <a:t>pwy_order</a:t>
            </a:r>
            <a:r>
              <a:rPr lang="en-US" sz="1400" dirty="0">
                <a:latin typeface="Courier"/>
                <a:cs typeface="Courier"/>
              </a:rPr>
              <a:t> &lt;- intersect(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(meta_17_hier[order(meta_17_hier[,"V3"], meta_17_hier[,"V4"]),]), </a:t>
            </a:r>
          </a:p>
          <a:p>
            <a:r>
              <a:rPr lang="en-US" sz="1400" dirty="0">
                <a:latin typeface="Courier"/>
                <a:cs typeface="Courier"/>
              </a:rPr>
              <a:t>                       unique(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))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factor pathways and then the samples 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 &lt;- factor(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, levels = </a:t>
            </a:r>
            <a:r>
              <a:rPr lang="en-US" sz="1400" dirty="0" err="1">
                <a:latin typeface="Courier"/>
                <a:cs typeface="Courier"/>
              </a:rPr>
              <a:t>pwy_order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 &lt;- factor(</a:t>
            </a:r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, levels = </a:t>
            </a:r>
            <a:r>
              <a:rPr lang="en-US" sz="1400" dirty="0" err="1">
                <a:latin typeface="Courier"/>
                <a:cs typeface="Courier"/>
              </a:rPr>
              <a:t>hot_metadata$sample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whew, you got the </a:t>
            </a:r>
            <a:r>
              <a:rPr lang="en-US" sz="1400" dirty="0" err="1">
                <a:latin typeface="Courier"/>
                <a:cs typeface="Courier"/>
              </a:rPr>
              <a:t>longtable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80812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0816" y="1832050"/>
            <a:ext cx="805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library(ggplot2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b="1" dirty="0" err="1">
                <a:latin typeface="Courier"/>
                <a:cs typeface="Courier"/>
              </a:rPr>
              <a:t>ggplot</a:t>
            </a:r>
            <a:r>
              <a:rPr lang="en-US" sz="1400" b="1" dirty="0" smtClean="0">
                <a:latin typeface="Courier"/>
                <a:cs typeface="Courier"/>
              </a:rPr>
              <a:t>(</a:t>
            </a:r>
            <a:r>
              <a:rPr lang="en-US" sz="1400" dirty="0" err="1" smtClean="0">
                <a:latin typeface="Courier"/>
                <a:cs typeface="Courier"/>
              </a:rPr>
              <a:t>DataFrame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b="1" dirty="0" err="1">
                <a:latin typeface="Courier"/>
                <a:cs typeface="Courier"/>
              </a:rPr>
              <a:t>aes</a:t>
            </a:r>
            <a:r>
              <a:rPr lang="en-US" sz="1400" b="1" dirty="0">
                <a:latin typeface="Courier"/>
                <a:cs typeface="Courier"/>
              </a:rPr>
              <a:t>(</a:t>
            </a:r>
            <a:r>
              <a:rPr lang="en-US" sz="1400" dirty="0">
                <a:latin typeface="Courier"/>
                <a:cs typeface="Courier"/>
              </a:rPr>
              <a:t>x=</a:t>
            </a:r>
            <a:r>
              <a:rPr lang="en-US" sz="1400" dirty="0" err="1">
                <a:latin typeface="Courier"/>
                <a:cs typeface="Courier"/>
              </a:rPr>
              <a:t>samp,y</a:t>
            </a:r>
            <a:r>
              <a:rPr lang="en-US" sz="1400" dirty="0">
                <a:latin typeface="Courier"/>
                <a:cs typeface="Courier"/>
              </a:rPr>
              <a:t>=pwy_level1</a:t>
            </a:r>
            <a:r>
              <a:rPr lang="en-US" sz="1400" b="1" dirty="0">
                <a:latin typeface="Courier"/>
                <a:cs typeface="Courier"/>
              </a:rPr>
              <a:t>)</a:t>
            </a:r>
            <a:r>
              <a:rPr lang="en-US" sz="1400" b="1" dirty="0" smtClean="0">
                <a:latin typeface="Courier"/>
                <a:cs typeface="Courier"/>
              </a:rPr>
              <a:t>)</a:t>
            </a:r>
            <a:endParaRPr lang="en-US" sz="1400" b="1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1493" y="908720"/>
            <a:ext cx="756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Anatomy of a </a:t>
            </a:r>
            <a:r>
              <a:rPr lang="en-US" dirty="0" err="1" smtClean="0"/>
              <a:t>ggplot</a:t>
            </a:r>
            <a:r>
              <a:rPr lang="en-US" dirty="0" smtClean="0"/>
              <a:t> call. First you call the main </a:t>
            </a:r>
            <a:r>
              <a:rPr lang="en-US" dirty="0" err="1" smtClean="0"/>
              <a:t>ggplot</a:t>
            </a:r>
            <a:r>
              <a:rPr lang="en-US" dirty="0" smtClean="0"/>
              <a:t> function with the data frame and an aesthetics function </a:t>
            </a:r>
            <a:r>
              <a:rPr lang="en-US" dirty="0" err="1" smtClean="0"/>
              <a:t>aes</a:t>
            </a:r>
            <a:r>
              <a:rPr lang="en-US" dirty="0" smtClean="0"/>
              <a:t>() to specify x= and y= variables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1493" y="2492896"/>
            <a:ext cx="756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After this you add feature to the plot that can be driven by your data factors, e.g. </a:t>
            </a:r>
            <a:r>
              <a:rPr lang="en-US" b="1" dirty="0" err="1" smtClean="0"/>
              <a:t>geom_point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3212976"/>
            <a:ext cx="8051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g &lt;- g + </a:t>
            </a:r>
            <a:r>
              <a:rPr lang="en-US" sz="1400" b="1" dirty="0" err="1" smtClean="0">
                <a:latin typeface="Courier"/>
                <a:cs typeface="Courier"/>
              </a:rPr>
              <a:t>geom_point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(size=</a:t>
            </a:r>
            <a:r>
              <a:rPr lang="en-US" sz="1400" dirty="0" err="1">
                <a:latin typeface="Courier"/>
                <a:cs typeface="Courier"/>
              </a:rPr>
              <a:t>sqrt</a:t>
            </a:r>
            <a:r>
              <a:rPr lang="en-US" sz="1400" dirty="0">
                <a:latin typeface="Courier"/>
                <a:cs typeface="Courier"/>
              </a:rPr>
              <a:t>(value), color=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277" y="3717032"/>
            <a:ext cx="74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geom_abline</a:t>
            </a:r>
            <a:r>
              <a:rPr lang="en-US" dirty="0" smtClean="0"/>
              <a:t>, </a:t>
            </a:r>
            <a:r>
              <a:rPr lang="en-US" dirty="0" err="1" smtClean="0"/>
              <a:t>geom_bar</a:t>
            </a:r>
            <a:r>
              <a:rPr lang="en-US" dirty="0" smtClean="0"/>
              <a:t>, </a:t>
            </a:r>
            <a:r>
              <a:rPr lang="en-US" dirty="0" err="1" smtClean="0"/>
              <a:t>geom_boxplot</a:t>
            </a:r>
            <a:r>
              <a:rPr lang="en-US" dirty="0" smtClean="0"/>
              <a:t>, </a:t>
            </a:r>
            <a:r>
              <a:rPr lang="en-US" dirty="0" err="1" smtClean="0"/>
              <a:t>geom_density</a:t>
            </a:r>
            <a:r>
              <a:rPr lang="en-US" dirty="0" smtClean="0"/>
              <a:t>, </a:t>
            </a:r>
            <a:r>
              <a:rPr lang="en-US" dirty="0" err="1" smtClean="0"/>
              <a:t>geom_errorbar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geom_histogram</a:t>
            </a:r>
            <a:r>
              <a:rPr lang="en-US" dirty="0" smtClean="0"/>
              <a:t>, </a:t>
            </a:r>
            <a:r>
              <a:rPr lang="en-US" dirty="0" err="1" smtClean="0"/>
              <a:t>geom_rect</a:t>
            </a:r>
            <a:r>
              <a:rPr lang="en-US" dirty="0" smtClean="0"/>
              <a:t>, </a:t>
            </a:r>
            <a:r>
              <a:rPr lang="en-US" dirty="0" err="1" smtClean="0"/>
              <a:t>geom_smooth</a:t>
            </a:r>
            <a:r>
              <a:rPr lang="en-US" dirty="0" smtClean="0"/>
              <a:t>, </a:t>
            </a:r>
            <a:r>
              <a:rPr lang="en-US" dirty="0" err="1" smtClean="0"/>
              <a:t>geom_tile</a:t>
            </a:r>
            <a:r>
              <a:rPr lang="en-US" dirty="0" smtClean="0"/>
              <a:t>, </a:t>
            </a:r>
            <a:r>
              <a:rPr lang="en-US" dirty="0" err="1" smtClean="0"/>
              <a:t>geom_violin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9645" y="5162198"/>
            <a:ext cx="805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  <a:hlinkClick r:id="rId2"/>
              </a:rPr>
              <a:t>http://docs.ggplot2.org/0.9.3.1/</a:t>
            </a:r>
            <a:r>
              <a:rPr lang="en-US" sz="1400" dirty="0" smtClean="0">
                <a:latin typeface="Courier"/>
                <a:cs typeface="Courier"/>
                <a:hlinkClick r:id="rId2"/>
              </a:rPr>
              <a:t>geom_bar.html</a:t>
            </a:r>
            <a:endParaRPr lang="en-US" sz="1400" dirty="0" smtClean="0">
              <a:latin typeface="Courier"/>
              <a:cs typeface="Courier"/>
            </a:endParaRPr>
          </a:p>
          <a:p>
            <a:endParaRPr lang="en-US" sz="1400" dirty="0" smtClean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277" y="4509120"/>
            <a:ext cx="756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Each point has its own aesthetics values to change, which gives you powerful set of options to create a variety of plots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3687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1493" y="908720"/>
            <a:ext cx="756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err="1" smtClean="0"/>
              <a:t>facet_wrap</a:t>
            </a:r>
            <a:r>
              <a:rPr lang="en-US" dirty="0" smtClean="0"/>
              <a:t> or </a:t>
            </a:r>
            <a:r>
              <a:rPr lang="en-US" b="1" dirty="0" err="1" smtClean="0"/>
              <a:t>facet_grid</a:t>
            </a:r>
            <a:r>
              <a:rPr lang="en-US" dirty="0" smtClean="0"/>
              <a:t> functions allow you to plot multiple subsets of your data on one plot based on some category or condition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48" y="1862828"/>
            <a:ext cx="4716016" cy="47160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0304" y="1555051"/>
            <a:ext cx="2123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 smtClean="0">
                <a:latin typeface="Courier"/>
                <a:cs typeface="Courier"/>
              </a:rPr>
              <a:t>) </a:t>
            </a:r>
            <a:endParaRPr lang="en-US" sz="1400" dirty="0">
              <a:latin typeface="+mj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0668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731354"/>
            <a:ext cx="86280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g </a:t>
            </a:r>
            <a:r>
              <a:rPr lang="en-US" sz="1400" dirty="0">
                <a:latin typeface="Courier"/>
                <a:cs typeface="Courier"/>
              </a:rPr>
              <a:t>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(subset(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value &gt;0),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 err="1" smtClean="0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(x=</a:t>
            </a:r>
            <a:r>
              <a:rPr lang="en-US" sz="1400" b="1" dirty="0" err="1">
                <a:latin typeface="Courier"/>
                <a:cs typeface="Courier"/>
              </a:rPr>
              <a:t>samp</a:t>
            </a:r>
            <a:r>
              <a:rPr lang="en-US" sz="1400" dirty="0" smtClean="0">
                <a:latin typeface="Courier"/>
                <a:cs typeface="Courier"/>
              </a:rPr>
              <a:t>, 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b="1" dirty="0">
                <a:latin typeface="Courier"/>
                <a:cs typeface="Courier"/>
              </a:rPr>
              <a:t>pwy_level1</a:t>
            </a:r>
            <a:r>
              <a:rPr lang="en-US" sz="1400" dirty="0">
                <a:latin typeface="Courier"/>
                <a:cs typeface="Courier"/>
              </a:rPr>
              <a:t>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geom_point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(size=</a:t>
            </a:r>
            <a:r>
              <a:rPr lang="en-US" sz="1400" dirty="0" err="1">
                <a:latin typeface="Courier"/>
                <a:cs typeface="Courier"/>
              </a:rPr>
              <a:t>sqrt</a:t>
            </a:r>
            <a:r>
              <a:rPr lang="en-US" sz="1400" dirty="0">
                <a:latin typeface="Courier"/>
                <a:cs typeface="Courier"/>
              </a:rPr>
              <a:t>(value), color=</a:t>
            </a:r>
            <a:r>
              <a:rPr lang="en-US" sz="1400" b="1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</a:p>
          <a:p>
            <a:r>
              <a:rPr lang="en-US" sz="1400" dirty="0">
                <a:latin typeface="Courier"/>
                <a:cs typeface="Courier"/>
              </a:rPr>
              <a:t>     theme(</a:t>
            </a:r>
            <a:r>
              <a:rPr lang="en-US" sz="1400" dirty="0" err="1">
                <a:latin typeface="Courier"/>
                <a:cs typeface="Courier"/>
              </a:rPr>
              <a:t>axis.text.x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element_text</a:t>
            </a:r>
            <a:r>
              <a:rPr lang="en-US" sz="1400" dirty="0">
                <a:latin typeface="Courier"/>
                <a:cs typeface="Courier"/>
              </a:rPr>
              <a:t>(angle = 90, </a:t>
            </a:r>
            <a:r>
              <a:rPr lang="en-US" sz="1400" dirty="0" err="1">
                <a:latin typeface="Courier"/>
                <a:cs typeface="Courier"/>
              </a:rPr>
              <a:t>vjust</a:t>
            </a:r>
            <a:r>
              <a:rPr lang="en-US" sz="1400" dirty="0">
                <a:latin typeface="Courier"/>
                <a:cs typeface="Courier"/>
              </a:rPr>
              <a:t> = 0.5, </a:t>
            </a:r>
            <a:r>
              <a:rPr lang="en-US" sz="1400" dirty="0" err="1">
                <a:latin typeface="Courier"/>
                <a:cs typeface="Courier"/>
              </a:rPr>
              <a:t>hjust</a:t>
            </a:r>
            <a:r>
              <a:rPr lang="en-US" sz="1400" dirty="0">
                <a:latin typeface="Courier"/>
                <a:cs typeface="Courier"/>
              </a:rPr>
              <a:t> = 1)) + </a:t>
            </a:r>
          </a:p>
          <a:p>
            <a:r>
              <a:rPr lang="en-US" sz="1400" dirty="0">
                <a:latin typeface="Courier"/>
                <a:cs typeface="Courier"/>
              </a:rPr>
              <a:t>     labs(x = "Samples", y = "Pathways")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160568"/>
            <a:ext cx="4232219" cy="44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b="1" dirty="0">
                <a:latin typeface="Courier"/>
                <a:cs typeface="Courier"/>
              </a:rPr>
              <a:t>subset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value &gt;0),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(x=</a:t>
            </a:r>
            <a:r>
              <a:rPr lang="en-US" sz="1400" dirty="0" err="1">
                <a:latin typeface="Courier"/>
                <a:cs typeface="Courier"/>
              </a:rPr>
              <a:t>samp,y</a:t>
            </a:r>
            <a:r>
              <a:rPr lang="en-US" sz="1400" dirty="0">
                <a:latin typeface="Courier"/>
                <a:cs typeface="Courier"/>
              </a:rPr>
              <a:t>=pwy_level2))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geom_point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(size=</a:t>
            </a:r>
            <a:r>
              <a:rPr lang="en-US" sz="1400" dirty="0" err="1">
                <a:latin typeface="Courier"/>
                <a:cs typeface="Courier"/>
              </a:rPr>
              <a:t>sqrt</a:t>
            </a:r>
            <a:r>
              <a:rPr lang="en-US" sz="1400" dirty="0">
                <a:latin typeface="Courier"/>
                <a:cs typeface="Courier"/>
              </a:rPr>
              <a:t>(value), color=</a:t>
            </a:r>
            <a:r>
              <a:rPr lang="en-US" sz="1400" b="1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</a:p>
          <a:p>
            <a:r>
              <a:rPr lang="en-US" sz="1400" dirty="0">
                <a:latin typeface="Courier"/>
                <a:cs typeface="Courier"/>
              </a:rPr>
              <a:t>     theme(</a:t>
            </a:r>
            <a:r>
              <a:rPr lang="en-US" sz="1400" dirty="0" err="1">
                <a:latin typeface="Courier"/>
                <a:cs typeface="Courier"/>
              </a:rPr>
              <a:t>axis.text.x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element_text</a:t>
            </a:r>
            <a:r>
              <a:rPr lang="en-US" sz="1400" dirty="0">
                <a:latin typeface="Courier"/>
                <a:cs typeface="Courier"/>
              </a:rPr>
              <a:t>(angle = 90, </a:t>
            </a:r>
            <a:r>
              <a:rPr lang="en-US" sz="1400" dirty="0" err="1">
                <a:latin typeface="Courier"/>
                <a:cs typeface="Courier"/>
              </a:rPr>
              <a:t>vjust</a:t>
            </a:r>
            <a:r>
              <a:rPr lang="en-US" sz="1400" dirty="0">
                <a:latin typeface="Courier"/>
                <a:cs typeface="Courier"/>
              </a:rPr>
              <a:t> = 0.5, </a:t>
            </a:r>
            <a:r>
              <a:rPr lang="en-US" sz="1400" dirty="0" err="1">
                <a:latin typeface="Courier"/>
                <a:cs typeface="Courier"/>
              </a:rPr>
              <a:t>hjust</a:t>
            </a:r>
            <a:r>
              <a:rPr lang="en-US" sz="1400" dirty="0">
                <a:latin typeface="Courier"/>
                <a:cs typeface="Courier"/>
              </a:rPr>
              <a:t> = 1)) + </a:t>
            </a:r>
          </a:p>
          <a:p>
            <a:r>
              <a:rPr lang="en-US" sz="1400" dirty="0">
                <a:latin typeface="Courier"/>
                <a:cs typeface="Courier"/>
              </a:rPr>
              <a:t>     labs(x = "Samples", y = "Pathways")</a:t>
            </a:r>
          </a:p>
        </p:txBody>
      </p:sp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916832"/>
            <a:ext cx="3395972" cy="482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4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14917" y="764704"/>
            <a:ext cx="7562850" cy="543076"/>
          </a:xfrm>
        </p:spPr>
        <p:txBody>
          <a:bodyPr/>
          <a:lstStyle/>
          <a:p>
            <a:r>
              <a:rPr lang="en-US" dirty="0" smtClean="0"/>
              <a:t>Goals of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69590" y="1484784"/>
            <a:ext cx="7562850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/>
              <a:t>Understand general problems when trying to load tabular formats in R.</a:t>
            </a:r>
          </a:p>
          <a:p>
            <a:r>
              <a:rPr lang="en-US" sz="1800" dirty="0"/>
              <a:t>Re-ordering data &amp; </a:t>
            </a:r>
            <a:r>
              <a:rPr lang="en-US" sz="1800" dirty="0" err="1"/>
              <a:t>Subsetting</a:t>
            </a:r>
            <a:r>
              <a:rPr lang="en-US" sz="1800" dirty="0"/>
              <a:t> Data Frames</a:t>
            </a:r>
          </a:p>
          <a:p>
            <a:r>
              <a:rPr lang="en-US" sz="1800" dirty="0"/>
              <a:t>Understanding the 'wide' and 'long' table formats</a:t>
            </a:r>
          </a:p>
          <a:p>
            <a:r>
              <a:rPr lang="en-US" sz="1800" dirty="0"/>
              <a:t>Using Visualization Frameworks: ggplot2 and lattice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1937749"/>
            <a:ext cx="9073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b="1" dirty="0">
                <a:latin typeface="Courier"/>
                <a:cs typeface="Courier"/>
              </a:rPr>
              <a:t>pwy_level1</a:t>
            </a:r>
            <a:r>
              <a:rPr lang="en-US" sz="1400" dirty="0">
                <a:latin typeface="Courier"/>
                <a:cs typeface="Courier"/>
              </a:rPr>
              <a:t>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geom_bar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 err="1" smtClean="0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latin typeface="Courier"/>
                <a:cs typeface="Courier"/>
              </a:rPr>
              <a:t>coord_flip</a:t>
            </a:r>
            <a:r>
              <a:rPr lang="en-US" sz="1400" dirty="0">
                <a:latin typeface="Courier"/>
                <a:cs typeface="Courier"/>
              </a:rPr>
              <a:t>()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ncol</a:t>
            </a:r>
            <a:r>
              <a:rPr lang="en-US" sz="1400" dirty="0">
                <a:latin typeface="Courier"/>
                <a:cs typeface="Courier"/>
              </a:rPr>
              <a:t> = 7)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3613"/>
            <a:ext cx="9144000" cy="19175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8277" y="769548"/>
            <a:ext cx="756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your first call to </a:t>
            </a:r>
            <a:r>
              <a:rPr lang="en-US" dirty="0" err="1" smtClean="0"/>
              <a:t>aes</a:t>
            </a:r>
            <a:r>
              <a:rPr lang="en-US" dirty="0" smtClean="0"/>
              <a:t> only has one factor it assumes you want to count it. So in this case it will count all pathways in the different pwy_level1 classes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834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b="1" dirty="0">
                <a:latin typeface="Courier"/>
                <a:cs typeface="Courier"/>
              </a:rPr>
              <a:t>pwy_level2</a:t>
            </a:r>
            <a:r>
              <a:rPr lang="en-US" sz="1400" dirty="0">
                <a:latin typeface="Courier"/>
                <a:cs typeface="Courier"/>
              </a:rPr>
              <a:t>)) +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b="1" dirty="0" err="1">
                <a:latin typeface="Courier"/>
                <a:cs typeface="Courier"/>
              </a:rPr>
              <a:t>geom_bar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  <a:r>
              <a:rPr lang="en-US" sz="1400" b="1" dirty="0" err="1">
                <a:latin typeface="Courier"/>
                <a:cs typeface="Courier"/>
              </a:rPr>
              <a:t>coord_flip</a:t>
            </a:r>
            <a:r>
              <a:rPr lang="en-US" sz="1400" dirty="0">
                <a:latin typeface="Courier"/>
                <a:cs typeface="Courier"/>
              </a:rPr>
              <a:t>()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</a:t>
            </a:r>
            <a:r>
              <a:rPr lang="en-US" sz="1400" b="1" dirty="0" err="1" smtClean="0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ncol</a:t>
            </a:r>
            <a:r>
              <a:rPr lang="en-US" sz="1400" dirty="0">
                <a:latin typeface="Courier"/>
                <a:cs typeface="Courier"/>
              </a:rPr>
              <a:t> = 7)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2827"/>
            <a:ext cx="9144000" cy="453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5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(pwy_level2, fill=</a:t>
            </a:r>
            <a:r>
              <a:rPr lang="en-US" sz="1400" b="1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geom_bar</a:t>
            </a:r>
            <a:r>
              <a:rPr lang="en-US" sz="1400" dirty="0">
                <a:latin typeface="Courier"/>
                <a:cs typeface="Courier"/>
              </a:rPr>
              <a:t>() +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  <a:r>
              <a:rPr lang="en-US" sz="1400" b="1" dirty="0" err="1">
                <a:latin typeface="Courier"/>
                <a:cs typeface="Courier"/>
              </a:rPr>
              <a:t>coord_flip</a:t>
            </a:r>
            <a:r>
              <a:rPr lang="en-US" sz="1400" dirty="0">
                <a:latin typeface="Courier"/>
                <a:cs typeface="Courier"/>
              </a:rPr>
              <a:t>()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469"/>
            <a:ext cx="9144000" cy="42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3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b="1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(value))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geom_density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alpha=0.6)) + </a:t>
            </a:r>
            <a:r>
              <a:rPr lang="en-US" sz="1400" b="1" dirty="0" err="1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ncol</a:t>
            </a:r>
            <a:r>
              <a:rPr lang="en-US" sz="1400" dirty="0">
                <a:latin typeface="Courier"/>
                <a:cs typeface="Courier"/>
              </a:rPr>
              <a:t>=7)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theme(</a:t>
            </a:r>
            <a:r>
              <a:rPr lang="en-US" sz="1400" dirty="0" err="1">
                <a:latin typeface="Courier"/>
                <a:cs typeface="Courier"/>
              </a:rPr>
              <a:t>legend.position</a:t>
            </a:r>
            <a:r>
              <a:rPr lang="en-US" sz="1400" dirty="0">
                <a:latin typeface="Courier"/>
                <a:cs typeface="Courier"/>
              </a:rPr>
              <a:t>="none")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" y="1876178"/>
            <a:ext cx="8464996" cy="2416918"/>
          </a:xfrm>
          <a:prstGeom prst="rect">
            <a:avLst/>
          </a:prstGeom>
        </p:spPr>
      </p:pic>
      <p:pic>
        <p:nvPicPr>
          <p:cNvPr id="7" name="Picture 6" descr="R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4075330"/>
            <a:ext cx="8676456" cy="22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49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b="1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(value))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geom_histogram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r>
              <a:rPr lang="en-US" sz="1400" b="1" dirty="0" err="1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ncol</a:t>
            </a:r>
            <a:r>
              <a:rPr lang="en-US" sz="1400" dirty="0">
                <a:latin typeface="Courier"/>
                <a:cs typeface="Courier"/>
              </a:rPr>
              <a:t>=7)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theme(</a:t>
            </a:r>
            <a:r>
              <a:rPr lang="en-US" sz="1400" dirty="0" err="1">
                <a:latin typeface="Courier"/>
                <a:cs typeface="Courier"/>
              </a:rPr>
              <a:t>legend.position</a:t>
            </a:r>
            <a:r>
              <a:rPr lang="en-US" sz="1400" dirty="0">
                <a:latin typeface="Courier"/>
                <a:cs typeface="Courier"/>
              </a:rPr>
              <a:t>="none")</a:t>
            </a:r>
          </a:p>
          <a:p>
            <a:r>
              <a:rPr lang="en-US" sz="1400" dirty="0">
                <a:latin typeface="Courier"/>
                <a:cs typeface="Courier"/>
              </a:rPr>
              <a:t>g </a:t>
            </a:r>
          </a:p>
        </p:txBody>
      </p:sp>
      <p:pic>
        <p:nvPicPr>
          <p:cNvPr id="7" name="Picture 6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131"/>
            <a:ext cx="9144000" cy="2026939"/>
          </a:xfrm>
          <a:prstGeom prst="rect">
            <a:avLst/>
          </a:prstGeom>
        </p:spPr>
      </p:pic>
      <p:pic>
        <p:nvPicPr>
          <p:cNvPr id="8" name="Picture 7" descr="R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" y="3746976"/>
            <a:ext cx="8952924" cy="21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59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8277" y="769548"/>
            <a:ext cx="756285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“quick plot” a simpler version of ggplot2, but in generally harder to get full control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Hadley’s Was Here (He is Loud!) 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Lecture </a:t>
            </a:r>
            <a:r>
              <a:rPr lang="en-US" dirty="0">
                <a:latin typeface="Arial"/>
                <a:cs typeface="Arial"/>
              </a:rPr>
              <a:t>UBC May 2013 - </a:t>
            </a:r>
            <a:r>
              <a:rPr lang="en-US" dirty="0">
                <a:latin typeface="Arial"/>
                <a:cs typeface="Arial"/>
                <a:hlinkClick r:id="rId2"/>
              </a:rPr>
              <a:t>http://www.mathtube.org/lecture/video/visualising-data-ggplot2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Hadley covers it in a lot more detail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286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learn more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1493" y="908720"/>
            <a:ext cx="75628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Google is your friend, i.e., how do I do “</a:t>
            </a:r>
            <a:r>
              <a:rPr lang="en-US" b="1" dirty="0" smtClean="0"/>
              <a:t>X</a:t>
            </a:r>
            <a:r>
              <a:rPr lang="en-US" dirty="0" smtClean="0"/>
              <a:t>” in ggplot2? or I’m getting error “</a:t>
            </a:r>
            <a:r>
              <a:rPr lang="en-US" b="1" dirty="0" smtClean="0"/>
              <a:t>Y</a:t>
            </a:r>
            <a:r>
              <a:rPr lang="en-US" dirty="0" smtClean="0"/>
              <a:t>” in ggplot2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Really Struggling? 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://www.r-tutor.com/r-</a:t>
            </a:r>
            <a:r>
              <a:rPr lang="en-US" dirty="0" smtClean="0">
                <a:hlinkClick r:id="rId2"/>
              </a:rPr>
              <a:t>introduction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There are also a number of websites:</a:t>
            </a: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ggplot2 doc - </a:t>
            </a:r>
            <a:r>
              <a:rPr lang="en-US" dirty="0">
                <a:latin typeface="Arial"/>
                <a:cs typeface="Arial"/>
                <a:hlinkClick r:id="rId3"/>
              </a:rPr>
              <a:t>http://docs.ggplot2.org/0.9.3.1/</a:t>
            </a:r>
            <a:r>
              <a:rPr lang="en-US" dirty="0" smtClean="0">
                <a:latin typeface="Arial"/>
                <a:cs typeface="Arial"/>
                <a:hlinkClick r:id="rId3"/>
              </a:rPr>
              <a:t>index.html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Cookbook for R - </a:t>
            </a:r>
            <a:r>
              <a:rPr lang="en-US" dirty="0">
                <a:latin typeface="Arial"/>
                <a:cs typeface="Arial"/>
                <a:hlinkClick r:id="rId4"/>
              </a:rPr>
              <a:t>http://www.cookbook-r.com</a:t>
            </a:r>
            <a:r>
              <a:rPr lang="en-US" dirty="0" smtClean="0">
                <a:latin typeface="Arial"/>
                <a:cs typeface="Arial"/>
                <a:hlinkClick r:id="rId4"/>
              </a:rPr>
              <a:t>/</a:t>
            </a: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Sit </a:t>
            </a:r>
            <a:r>
              <a:rPr lang="en-US" dirty="0">
                <a:latin typeface="Arial"/>
                <a:cs typeface="Arial"/>
              </a:rPr>
              <a:t>down and experiment to learn </a:t>
            </a:r>
            <a:r>
              <a:rPr lang="en-US" dirty="0" smtClean="0">
                <a:latin typeface="Arial"/>
                <a:cs typeface="Arial"/>
              </a:rPr>
              <a:t>structure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Quick R – Lots of examples of </a:t>
            </a:r>
            <a:r>
              <a:rPr lang="en-US" dirty="0">
                <a:latin typeface="Arial"/>
                <a:cs typeface="Arial"/>
              </a:rPr>
              <a:t>getting things done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  <a:hlinkClick r:id="rId5"/>
              </a:rPr>
              <a:t>http://www.statmethods.net</a:t>
            </a:r>
            <a:r>
              <a:rPr lang="en-US" dirty="0" smtClean="0">
                <a:latin typeface="Arial"/>
                <a:cs typeface="Arial"/>
                <a:hlinkClick r:id="rId5"/>
              </a:rPr>
              <a:t>/</a:t>
            </a: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Jeff Leek – </a:t>
            </a:r>
            <a:r>
              <a:rPr lang="en-US" dirty="0">
                <a:hlinkClick r:id="rId6"/>
              </a:rPr>
              <a:t>http://blog.revolutionanalytics.com/2013/04/coursera-data-analysis-course-</a:t>
            </a:r>
            <a:r>
              <a:rPr lang="en-US" dirty="0" smtClean="0">
                <a:hlinkClick r:id="rId6"/>
              </a:rPr>
              <a:t>videos.html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Getting better: Experimentation and experience make all the difference.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128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 descr="figure_x_downstream_analysi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6632"/>
            <a:ext cx="4919065" cy="67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4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67317" y="3410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1. Loading Dat</a:t>
            </a:r>
            <a:r>
              <a:rPr lang="en-US" sz="2400" b="1" dirty="0"/>
              <a:t>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981244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Data should be tab-delimited text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6976" y="1353226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</a:t>
            </a:r>
            <a:r>
              <a:rPr lang="en-US" sz="1400" dirty="0" err="1">
                <a:latin typeface="Courier"/>
                <a:cs typeface="Courier"/>
              </a:rPr>
              <a:t>HOT_Sanger_pwy.wide.txt</a:t>
            </a:r>
            <a:r>
              <a:rPr lang="en-US" sz="1400" dirty="0">
                <a:latin typeface="Courier"/>
                <a:cs typeface="Courier"/>
              </a:rPr>
              <a:t>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 err="1">
                <a:latin typeface="Courier"/>
                <a:cs typeface="Courier"/>
              </a:rPr>
              <a:t>hot_metadata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</a:t>
            </a:r>
            <a:r>
              <a:rPr lang="en-US" sz="1400" dirty="0" err="1">
                <a:latin typeface="Courier"/>
                <a:cs typeface="Courier"/>
              </a:rPr>
              <a:t>HOT_Sanger_ex_var.csv.txt</a:t>
            </a:r>
            <a:r>
              <a:rPr lang="en-US" sz="1400" dirty="0">
                <a:latin typeface="Courier"/>
                <a:cs typeface="Courier"/>
              </a:rPr>
              <a:t>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4722" y="2492896"/>
            <a:ext cx="823815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Want to check </a:t>
            </a:r>
            <a:r>
              <a:rPr lang="en-US" dirty="0" smtClean="0">
                <a:latin typeface="Courier"/>
                <a:cs typeface="Courier"/>
              </a:rPr>
              <a:t>head()</a:t>
            </a:r>
            <a:r>
              <a:rPr lang="en-US" dirty="0" smtClean="0"/>
              <a:t>, </a:t>
            </a:r>
            <a:r>
              <a:rPr lang="en-US" dirty="0" smtClean="0">
                <a:latin typeface="Courier"/>
                <a:cs typeface="Courier"/>
              </a:rPr>
              <a:t>tail()</a:t>
            </a:r>
            <a:r>
              <a:rPr lang="en-US" dirty="0" smtClean="0"/>
              <a:t>, and </a:t>
            </a:r>
            <a:r>
              <a:rPr lang="en-US" dirty="0" smtClean="0">
                <a:latin typeface="Courier"/>
                <a:cs typeface="Courier"/>
              </a:rPr>
              <a:t>dim() </a:t>
            </a:r>
            <a:r>
              <a:rPr lang="en-US" dirty="0" smtClean="0"/>
              <a:t>for size in case of bad parsing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Avoid these guys: </a:t>
            </a:r>
            <a:r>
              <a:rPr lang="en-US" dirty="0" smtClean="0">
                <a:latin typeface="Courier"/>
                <a:cs typeface="Courier"/>
              </a:rPr>
              <a:t>;’”`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3554268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slicing and dicing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[1,] # first row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[,1] # first </a:t>
            </a:r>
            <a:r>
              <a:rPr lang="en-US" sz="1400" dirty="0" smtClean="0">
                <a:latin typeface="Courier"/>
                <a:cs typeface="Courier"/>
              </a:rPr>
              <a:t>column</a:t>
            </a:r>
          </a:p>
          <a:p>
            <a:r>
              <a:rPr lang="en-US" sz="1400" dirty="0" smtClean="0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$</a:t>
            </a:r>
            <a:r>
              <a:rPr lang="en-US" sz="1400" dirty="0" smtClean="0">
                <a:latin typeface="Courier"/>
                <a:cs typeface="Courier"/>
              </a:rPr>
              <a:t>X1_upper_euphotic # first factor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0592" y="3212976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slicing and dicing with brackets [] and logic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592" y="4436367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logic operators generates Boolean vector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95296" y="4868415"/>
            <a:ext cx="92890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[,1] &gt; 1</a:t>
            </a:r>
          </a:p>
          <a:p>
            <a:r>
              <a:rPr lang="en-US" sz="1400" dirty="0">
                <a:latin typeface="Courier"/>
                <a:cs typeface="Courier"/>
              </a:rPr>
              <a:t>  [1] FALSE FALSE FALSE FALSE  TRUE FALSE FALSE FALSE FALSE  TRUE  TRUE FALSE FALSE</a:t>
            </a:r>
          </a:p>
          <a:p>
            <a:r>
              <a:rPr lang="en-US" sz="1400" dirty="0">
                <a:latin typeface="Courier"/>
                <a:cs typeface="Courier"/>
              </a:rPr>
              <a:t> [14]  TRUE FALSE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0592" y="5616743"/>
            <a:ext cx="9289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sum( </a:t>
            </a:r>
            <a:r>
              <a:rPr lang="en-US" sz="1400" dirty="0" err="1" smtClean="0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[,1] &gt; </a:t>
            </a:r>
            <a:r>
              <a:rPr lang="en-US" sz="1400" dirty="0" smtClean="0">
                <a:latin typeface="Courier"/>
                <a:cs typeface="Courier"/>
              </a:rPr>
              <a:t>1 ) gives you the number of TRUE fields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100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134" y="753461"/>
            <a:ext cx="7920881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venn_diagram2</a:t>
            </a:r>
            <a:r>
              <a:rPr lang="en-US" dirty="0" smtClean="0"/>
              <a:t>(), </a:t>
            </a:r>
            <a:r>
              <a:rPr lang="en-US" b="1" dirty="0" smtClean="0"/>
              <a:t>venn_diagram3</a:t>
            </a:r>
            <a:r>
              <a:rPr lang="en-US" dirty="0" smtClean="0"/>
              <a:t>(), </a:t>
            </a:r>
            <a:r>
              <a:rPr lang="en-US" b="1" dirty="0" smtClean="0"/>
              <a:t>venn_diagram4</a:t>
            </a:r>
            <a:r>
              <a:rPr lang="en-US" dirty="0" smtClean="0"/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created to do all the set-logic between sets and produce a Venn Diagram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7976" y="4365104"/>
            <a:ext cx="6548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venn_diagram3(</a:t>
            </a:r>
            <a:r>
              <a:rPr lang="en-US" dirty="0" err="1" smtClean="0"/>
              <a:t>setA</a:t>
            </a:r>
            <a:r>
              <a:rPr lang="en-US" dirty="0" smtClean="0"/>
              <a:t>, </a:t>
            </a:r>
            <a:r>
              <a:rPr lang="en-US" dirty="0" err="1" smtClean="0"/>
              <a:t>setB</a:t>
            </a:r>
            <a:r>
              <a:rPr lang="en-US" dirty="0" smtClean="0"/>
              <a:t>, </a:t>
            </a:r>
            <a:r>
              <a:rPr lang="en-US" dirty="0" err="1" smtClean="0"/>
              <a:t>setC</a:t>
            </a:r>
            <a:r>
              <a:rPr lang="en-US" dirty="0" smtClean="0"/>
              <a:t>, “name1”, “name2”, “name3”,</a:t>
            </a:r>
          </a:p>
          <a:p>
            <a:r>
              <a:rPr lang="en-US" dirty="0"/>
              <a:t>                          </a:t>
            </a:r>
            <a:r>
              <a:rPr lang="en-US" dirty="0" smtClean="0"/>
              <a:t>colors = c</a:t>
            </a:r>
            <a:r>
              <a:rPr lang="en-US" dirty="0"/>
              <a:t>("#B80830","#EACC33","#46E2D9")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166015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e.g., </a:t>
            </a:r>
            <a:r>
              <a:rPr lang="en-US" b="1" dirty="0" smtClean="0"/>
              <a:t>union</a:t>
            </a:r>
            <a:r>
              <a:rPr lang="en-US" dirty="0" smtClean="0"/>
              <a:t>, </a:t>
            </a:r>
            <a:r>
              <a:rPr lang="en-US" b="1" dirty="0" smtClean="0"/>
              <a:t>intersect</a:t>
            </a:r>
            <a:r>
              <a:rPr lang="en-US" dirty="0" smtClean="0"/>
              <a:t>, </a:t>
            </a:r>
            <a:r>
              <a:rPr lang="en-US" b="1" dirty="0" err="1" smtClean="0"/>
              <a:t>setdiff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68598"/>
            <a:ext cx="2257039" cy="16457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334169"/>
            <a:ext cx="2304256" cy="16801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60" y="2334168"/>
            <a:ext cx="2304258" cy="16801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1560" y="5330365"/>
            <a:ext cx="7920881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combine </a:t>
            </a:r>
            <a:r>
              <a:rPr lang="en-US" dirty="0" smtClean="0">
                <a:latin typeface="Courier"/>
                <a:cs typeface="Courier"/>
              </a:rPr>
              <a:t>c()</a:t>
            </a:r>
            <a:r>
              <a:rPr lang="en-US" dirty="0" smtClean="0"/>
              <a:t> function probably one of the most common in R, used to make a list of arguments. Used everywhere.</a:t>
            </a:r>
          </a:p>
        </p:txBody>
      </p:sp>
    </p:spTree>
    <p:extLst>
      <p:ext uri="{BB962C8B-B14F-4D97-AF65-F5344CB8AC3E}">
        <p14:creationId xmlns:p14="http://schemas.microsoft.com/office/powerpoint/2010/main" val="284445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520542"/>
            <a:ext cx="4632176" cy="5222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134" y="753461"/>
            <a:ext cx="7920881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precise colors specified by six hex digits 0-9, A,B,C,D,F  </a:t>
            </a:r>
            <a:r>
              <a:rPr lang="en-US" dirty="0"/>
              <a:t>#FFFFFF</a:t>
            </a:r>
            <a:r>
              <a:rPr lang="en-US" dirty="0" smtClean="0"/>
              <a:t> for amounts of red green and blue. Don’t need to memorize, just use for precision.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Get a color picker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76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36" y="893619"/>
            <a:ext cx="90535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use our newly found skills to identify which pathways had a signal in each </a:t>
            </a:r>
          </a:p>
          <a:p>
            <a:r>
              <a:rPr lang="en-US" sz="1400" dirty="0">
                <a:latin typeface="Courier"/>
                <a:cs typeface="Courier"/>
              </a:rPr>
              <a:t># sample</a:t>
            </a:r>
          </a:p>
          <a:p>
            <a:r>
              <a:rPr lang="en-US" sz="1400" dirty="0">
                <a:latin typeface="Courier"/>
                <a:cs typeface="Courier"/>
              </a:rPr>
              <a:t>pwys_10m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[,"X1_upper_euphotic"]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pwys_70m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[,"X6_upper_euphotic"]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pwys_130m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[,"X2_chlorophyllmax"] &gt; 0]</a:t>
            </a:r>
          </a:p>
          <a:p>
            <a:r>
              <a:rPr lang="en-US" sz="1400" dirty="0">
                <a:latin typeface="Courier"/>
                <a:cs typeface="Courier"/>
              </a:rPr>
              <a:t>pwys_200m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[,"X3_below_euphotic"]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pwys_500m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[,"X5_uppermesopelagic"]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pwys_770m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[,"X7_omz"] &gt; 0]</a:t>
            </a:r>
          </a:p>
          <a:p>
            <a:r>
              <a:rPr lang="en-US" sz="1400" dirty="0">
                <a:latin typeface="Courier"/>
                <a:cs typeface="Courier"/>
              </a:rPr>
              <a:t>pwys_4000m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[,"X4_deepabyss"] &gt; 0]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3271624"/>
            <a:ext cx="9053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latin typeface="Courier"/>
                <a:cs typeface="Courier"/>
              </a:rPr>
              <a:t># We </a:t>
            </a:r>
            <a:r>
              <a:rPr lang="pl-PL" sz="1400" dirty="0" err="1">
                <a:latin typeface="Courier"/>
                <a:cs typeface="Courier"/>
              </a:rPr>
              <a:t>can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now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use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these</a:t>
            </a:r>
            <a:r>
              <a:rPr lang="pl-PL" sz="1400" dirty="0">
                <a:latin typeface="Courier"/>
                <a:cs typeface="Courier"/>
              </a:rPr>
              <a:t> as </a:t>
            </a:r>
            <a:r>
              <a:rPr lang="pl-PL" sz="1400" dirty="0" err="1">
                <a:latin typeface="Courier"/>
                <a:cs typeface="Courier"/>
              </a:rPr>
              <a:t>inputs</a:t>
            </a:r>
            <a:r>
              <a:rPr lang="pl-PL" sz="1400" dirty="0">
                <a:latin typeface="Courier"/>
                <a:cs typeface="Courier"/>
              </a:rPr>
              <a:t> to the </a:t>
            </a:r>
            <a:r>
              <a:rPr lang="pl-PL" sz="1400" dirty="0" err="1">
                <a:latin typeface="Courier"/>
                <a:cs typeface="Courier"/>
              </a:rPr>
              <a:t>our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venn_diagram</a:t>
            </a:r>
            <a:r>
              <a:rPr lang="pl-PL" sz="1400" dirty="0">
                <a:latin typeface="Courier"/>
                <a:cs typeface="Courier"/>
              </a:rPr>
              <a:t> scripts</a:t>
            </a:r>
          </a:p>
          <a:p>
            <a:r>
              <a:rPr lang="pl-PL" sz="1400" dirty="0">
                <a:latin typeface="Courier"/>
                <a:cs typeface="Courier"/>
              </a:rPr>
              <a:t>venn_10m_and_4000m &lt;- venn_diagram2(pwys_10m, pwys_4000m,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"10m", "4000m")</a:t>
            </a:r>
          </a:p>
          <a:p>
            <a:r>
              <a:rPr lang="pl-PL" sz="1400" dirty="0">
                <a:latin typeface="Courier"/>
                <a:cs typeface="Courier"/>
              </a:rPr>
              <a:t>venn_10m_70m_130m &lt;- venn_diagram3(pwys_10m, pwys_70m, pwys_130m,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"10m", "70m", "130m")</a:t>
            </a:r>
          </a:p>
          <a:p>
            <a:r>
              <a:rPr lang="pl-PL" sz="1400" dirty="0">
                <a:latin typeface="Courier"/>
                <a:cs typeface="Courier"/>
              </a:rPr>
              <a:t>venn_500m_770m_4000m &lt;- venn_diagram3(pwys_500m, pwys_770m, pwys_4000m,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  "500m", "770m", "4000m")</a:t>
            </a:r>
          </a:p>
          <a:p>
            <a:r>
              <a:rPr lang="pl-PL" sz="1400" dirty="0">
                <a:latin typeface="Courier"/>
                <a:cs typeface="Courier"/>
              </a:rPr>
              <a:t>venn_10m_70m_130m_200m &lt;- venn_diagram4(pwys_10m, pwys_70m, pwys_130m, pwys_200m,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    "10m", "70m", "130m", "200m")</a:t>
            </a:r>
          </a:p>
          <a:p>
            <a:r>
              <a:rPr lang="pl-PL" sz="1400" dirty="0">
                <a:latin typeface="Courier"/>
                <a:cs typeface="Courier"/>
              </a:rPr>
              <a:t>venn_200m_500m_770m_4000m &lt;- venn_diagram4(pwys_200m, pwys_500m, pwys_770m, pwys_4000m,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       "200m", "500m", "770m", "4000m")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61336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40" y="522536"/>
            <a:ext cx="2601627" cy="2493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664964"/>
            <a:ext cx="2719641" cy="2620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505" y="600755"/>
            <a:ext cx="2935783" cy="2828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390717"/>
            <a:ext cx="3179068" cy="3062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3390493"/>
            <a:ext cx="3328793" cy="3206859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8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5536" y="2581805"/>
            <a:ext cx="85573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my_colors</a:t>
            </a:r>
            <a:r>
              <a:rPr lang="it-IT" dirty="0"/>
              <a:t> = c("#96B4D4", "#ED808B") # custom colors</a:t>
            </a:r>
          </a:p>
          <a:p>
            <a:r>
              <a:rPr lang="fr-FR" dirty="0" err="1"/>
              <a:t>compare_cores</a:t>
            </a:r>
            <a:r>
              <a:rPr lang="fr-FR" dirty="0"/>
              <a:t> &lt;- venn_diagram2(venn_500m_770m_4000m$"500m_770m_4000m", venn_10m_70m_130m$"10m_70m_130m",</a:t>
            </a:r>
          </a:p>
          <a:p>
            <a:r>
              <a:rPr lang="fr-FR" dirty="0"/>
              <a:t>                               "</a:t>
            </a:r>
            <a:r>
              <a:rPr lang="fr-FR" dirty="0" err="1"/>
              <a:t>Deep</a:t>
            </a:r>
            <a:r>
              <a:rPr lang="fr-FR" dirty="0"/>
              <a:t>", "Surface", </a:t>
            </a:r>
            <a:r>
              <a:rPr lang="fr-FR" dirty="0" err="1"/>
              <a:t>colors</a:t>
            </a:r>
            <a:r>
              <a:rPr lang="fr-FR" dirty="0"/>
              <a:t>=</a:t>
            </a:r>
            <a:r>
              <a:rPr lang="fr-FR" dirty="0" err="1"/>
              <a:t>my_colors</a:t>
            </a:r>
            <a:r>
              <a:rPr lang="fr-FR" dirty="0"/>
              <a:t>, </a:t>
            </a:r>
            <a:r>
              <a:rPr lang="fr-FR" dirty="0" err="1"/>
              <a:t>euler</a:t>
            </a:r>
            <a:r>
              <a:rPr lang="fr-FR" dirty="0"/>
              <a:t>=TRUE)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134" y="836712"/>
            <a:ext cx="7920881" cy="174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venn_diagram</a:t>
            </a:r>
            <a:r>
              <a:rPr lang="en-US" dirty="0" smtClean="0"/>
              <a:t> scripts return a list of all sets defined by combining names of sets:</a:t>
            </a:r>
            <a:br>
              <a:rPr lang="en-US" dirty="0" smtClean="0"/>
            </a:br>
            <a:r>
              <a:rPr lang="en-US" dirty="0" smtClean="0"/>
              <a:t>- name1_name2: means the intersection of name1 and name2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name1_only: means only pathways contained in set name1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this can be used to compare the cores of our two triple sets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93" y="4149080"/>
            <a:ext cx="2137869" cy="2059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25" y="4044849"/>
            <a:ext cx="2396231" cy="2308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44" y="3947120"/>
            <a:ext cx="2448272" cy="23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00321"/>
      </p:ext>
    </p:extLst>
  </p:cSld>
  <p:clrMapOvr>
    <a:masterClrMapping/>
  </p:clrMapOvr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8019</TotalTime>
  <Words>2331</Words>
  <Application>Microsoft Macintosh PowerPoint</Application>
  <PresentationFormat>On-screen Show (4:3)</PresentationFormat>
  <Paragraphs>283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1349</cp:revision>
  <dcterms:created xsi:type="dcterms:W3CDTF">2010-11-16T03:29:29Z</dcterms:created>
  <dcterms:modified xsi:type="dcterms:W3CDTF">2014-02-14T00:03:51Z</dcterms:modified>
</cp:coreProperties>
</file>